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sldIdLst>
    <p:sldId id="256" r:id="rId2"/>
    <p:sldId id="260" r:id="rId3"/>
    <p:sldId id="258" r:id="rId4"/>
    <p:sldId id="261" r:id="rId5"/>
    <p:sldId id="262" r:id="rId6"/>
    <p:sldId id="263" r:id="rId7"/>
    <p:sldId id="264" r:id="rId8"/>
    <p:sldId id="257" r:id="rId9"/>
    <p:sldId id="265" r:id="rId10"/>
    <p:sldId id="268" r:id="rId11"/>
    <p:sldId id="269" r:id="rId12"/>
    <p:sldId id="266" r:id="rId13"/>
    <p:sldId id="267" r:id="rId14"/>
    <p:sldId id="282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0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8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9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5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5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8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3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3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00827-1EE4-C04C-9ADB-5E14346449A4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1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3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>Data Modeling: Data </a:t>
            </a:r>
            <a:r>
              <a:rPr lang="en-US" sz="3600" b="1" dirty="0"/>
              <a:t>Modeling Using the Entity-Relationship Model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Vijay Dialani</a:t>
            </a:r>
          </a:p>
          <a:p>
            <a:r>
              <a:rPr lang="en-US" sz="2400" dirty="0" smtClean="0"/>
              <a:t>Boise State University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5260" y="6253300"/>
            <a:ext cx="4526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Special Thanks to Pearson’s Publishing for use of their instructional material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547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6706" y="1012297"/>
            <a:ext cx="8228013" cy="2308324"/>
          </a:xfr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dirty="0"/>
              <a:t>COMPANY</a:t>
            </a:r>
          </a:p>
          <a:p>
            <a:pPr marL="457200" lvl="1"/>
            <a:r>
              <a:rPr lang="en-US" sz="1800" dirty="0"/>
              <a:t>Employees, departments, and projects</a:t>
            </a:r>
          </a:p>
          <a:p>
            <a:pPr marL="457200" lvl="1"/>
            <a:r>
              <a:rPr lang="en-US" sz="1800" dirty="0"/>
              <a:t>Company is organized into departments</a:t>
            </a:r>
          </a:p>
          <a:p>
            <a:pPr marL="457200" lvl="1"/>
            <a:r>
              <a:rPr lang="en-US" sz="1800" dirty="0"/>
              <a:t>Department controls a number of projects</a:t>
            </a:r>
          </a:p>
          <a:p>
            <a:pPr marL="457200" lvl="1"/>
            <a:r>
              <a:rPr lang="en-US" sz="1800" dirty="0"/>
              <a:t>Employee: store each employee</a:t>
            </a:r>
            <a:r>
              <a:rPr lang="ja-JP" altLang="en-US" sz="1800" dirty="0"/>
              <a:t>’</a:t>
            </a:r>
            <a:r>
              <a:rPr lang="en-US" sz="1800" dirty="0"/>
              <a:t>s name, Social Security number, address, salary, sex (gender), and birth date</a:t>
            </a:r>
          </a:p>
          <a:p>
            <a:pPr marL="457200" lvl="1"/>
            <a:r>
              <a:rPr lang="en-US" sz="1800" dirty="0"/>
              <a:t>Keep track of the dependents of each employee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3566050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An example database?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574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457200" y="1064423"/>
            <a:ext cx="8228013" cy="153012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ER model describes data as: </a:t>
            </a:r>
          </a:p>
          <a:p>
            <a:pPr lvl="1">
              <a:buFont typeface="Wingdings" charset="0"/>
              <a:buChar char="§"/>
            </a:pPr>
            <a:r>
              <a:rPr lang="en-US" sz="2000" dirty="0" smtClean="0">
                <a:latin typeface="Arial" charset="0"/>
                <a:cs typeface="Arial" charset="0"/>
              </a:rPr>
              <a:t>Entities</a:t>
            </a:r>
          </a:p>
          <a:p>
            <a:pPr lvl="1">
              <a:buFont typeface="Wingdings" charset="0"/>
              <a:buChar char="§"/>
            </a:pPr>
            <a:r>
              <a:rPr lang="en-US" sz="2000" dirty="0" smtClean="0">
                <a:latin typeface="Arial" charset="0"/>
                <a:cs typeface="Arial" charset="0"/>
              </a:rPr>
              <a:t>Keys</a:t>
            </a:r>
            <a:endParaRPr lang="en-US" sz="2000" dirty="0">
              <a:latin typeface="Arial" charset="0"/>
              <a:cs typeface="Arial" charset="0"/>
            </a:endParaRPr>
          </a:p>
          <a:p>
            <a:pPr lvl="1"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Relationships</a:t>
            </a:r>
          </a:p>
          <a:p>
            <a:pPr lvl="1"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Attributes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4108692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 Entity Relationship model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270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431096"/>
            <a:ext cx="8683625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3596557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Entities in an ER model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500" y="1492250"/>
            <a:ext cx="2243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Example Entities: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Employee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1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1859754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Entity Type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5504"/>
            <a:ext cx="8228013" cy="4524375"/>
          </a:xfrm>
        </p:spPr>
        <p:txBody>
          <a:bodyPr>
            <a:normAutofit/>
          </a:bodyPr>
          <a:lstStyle/>
          <a:p>
            <a:pPr>
              <a:buFont typeface="Wingdings" charset="0"/>
              <a:buChar char="§"/>
            </a:pPr>
            <a:r>
              <a:rPr lang="en-US" sz="2000" b="1" dirty="0">
                <a:latin typeface="Arial" charset="0"/>
                <a:cs typeface="Arial" charset="0"/>
              </a:rPr>
              <a:t>Entity type </a:t>
            </a:r>
          </a:p>
          <a:p>
            <a:pPr lvl="1"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Collection (or set) of entities that have the same attributes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59336"/>
            <a:ext cx="67056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64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56" y="2824772"/>
            <a:ext cx="5308600" cy="260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3112651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 Key in an ER model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706" y="1122948"/>
            <a:ext cx="8396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0"/>
              <a:buChar char="§"/>
            </a:pPr>
            <a:r>
              <a:rPr lang="en-US" b="1" dirty="0" smtClean="0">
                <a:latin typeface="Arial" charset="0"/>
                <a:cs typeface="Arial" charset="0"/>
              </a:rPr>
              <a:t>Key </a:t>
            </a:r>
            <a:r>
              <a:rPr lang="en-US" dirty="0" smtClean="0">
                <a:latin typeface="Arial" charset="0"/>
                <a:cs typeface="Arial" charset="0"/>
              </a:rPr>
              <a:t>or</a:t>
            </a:r>
            <a:r>
              <a:rPr lang="en-US" b="1" dirty="0" smtClean="0">
                <a:latin typeface="Arial" charset="0"/>
                <a:cs typeface="Arial" charset="0"/>
              </a:rPr>
              <a:t> uniqueness constraint </a:t>
            </a:r>
          </a:p>
          <a:p>
            <a:pPr lvl="1">
              <a:buFont typeface="Wingdings" charset="0"/>
              <a:buChar char="§"/>
            </a:pPr>
            <a:r>
              <a:rPr lang="en-US" dirty="0" smtClean="0">
                <a:latin typeface="Arial" charset="0"/>
                <a:cs typeface="Arial" charset="0"/>
              </a:rPr>
              <a:t>Attributes whose values are distinct for each individual entity in entity set</a:t>
            </a:r>
          </a:p>
          <a:p>
            <a:pPr lvl="1">
              <a:buFont typeface="Wingdings" charset="0"/>
              <a:buChar char="§"/>
            </a:pPr>
            <a:r>
              <a:rPr lang="en-US" b="1" dirty="0" smtClean="0">
                <a:latin typeface="Arial" charset="0"/>
                <a:cs typeface="Arial" charset="0"/>
              </a:rPr>
              <a:t>Key attribute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latin typeface="Arial" charset="0"/>
                <a:cs typeface="Arial" charset="0"/>
              </a:rPr>
              <a:t>Uniqueness property must hold for every entity set of the entity type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0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7156251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Company Database: Entity and Attribute Types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87" y="800527"/>
            <a:ext cx="3180583" cy="288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5" y="1023632"/>
            <a:ext cx="5534572" cy="276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8845" y="3822348"/>
            <a:ext cx="8228013" cy="266524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0"/>
              <a:buChar char="§"/>
            </a:pPr>
            <a:r>
              <a:rPr lang="en-US" sz="2000" b="1" dirty="0" smtClean="0">
                <a:latin typeface="Arial" charset="0"/>
                <a:cs typeface="Arial" charset="0"/>
              </a:rPr>
              <a:t>Attributes</a:t>
            </a:r>
            <a:endParaRPr lang="en-US" sz="2000" b="1" dirty="0">
              <a:latin typeface="Arial" charset="0"/>
              <a:cs typeface="Arial" charset="0"/>
            </a:endParaRPr>
          </a:p>
          <a:p>
            <a:pPr lvl="1"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Particular properties that describe entity</a:t>
            </a:r>
          </a:p>
          <a:p>
            <a:pPr lvl="1"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Types of attributes:</a:t>
            </a:r>
          </a:p>
          <a:p>
            <a:pPr lvl="2">
              <a:buFont typeface="Arial" charset="0"/>
              <a:buChar char="•"/>
            </a:pPr>
            <a:r>
              <a:rPr lang="en-US" sz="2000" i="1" dirty="0">
                <a:latin typeface="Arial" charset="0"/>
                <a:cs typeface="Arial" charset="0"/>
              </a:rPr>
              <a:t>Composite</a:t>
            </a:r>
            <a:r>
              <a:rPr lang="en-US" sz="2000" dirty="0">
                <a:latin typeface="Arial" charset="0"/>
                <a:cs typeface="Arial" charset="0"/>
              </a:rPr>
              <a:t> versus </a:t>
            </a:r>
            <a:r>
              <a:rPr lang="en-US" sz="2000" i="1" dirty="0">
                <a:latin typeface="Arial" charset="0"/>
                <a:cs typeface="Arial" charset="0"/>
              </a:rPr>
              <a:t>simple</a:t>
            </a:r>
            <a:r>
              <a:rPr lang="en-US" sz="2000" dirty="0">
                <a:latin typeface="Arial" charset="0"/>
                <a:cs typeface="Arial" charset="0"/>
              </a:rPr>
              <a:t> (atomic) </a:t>
            </a:r>
            <a:r>
              <a:rPr lang="en-US" sz="2000" i="1" dirty="0" smtClean="0">
                <a:latin typeface="Arial" charset="0"/>
                <a:cs typeface="Arial" charset="0"/>
              </a:rPr>
              <a:t>attributes (</a:t>
            </a:r>
            <a:r>
              <a:rPr lang="en-US" sz="2000" i="1" dirty="0" err="1" smtClean="0">
                <a:latin typeface="Arial" charset="0"/>
                <a:cs typeface="Arial" charset="0"/>
              </a:rPr>
              <a:t>e.g</a:t>
            </a:r>
            <a:r>
              <a:rPr lang="en-US" sz="2000" i="1" dirty="0" smtClean="0">
                <a:latin typeface="Arial" charset="0"/>
                <a:cs typeface="Arial" charset="0"/>
              </a:rPr>
              <a:t> Name)</a:t>
            </a:r>
            <a:endParaRPr lang="en-US" sz="2000" i="1" dirty="0">
              <a:latin typeface="Arial" charset="0"/>
              <a:cs typeface="Arial" charset="0"/>
            </a:endParaRPr>
          </a:p>
          <a:p>
            <a:pPr lvl="2">
              <a:buFont typeface="Arial" charset="0"/>
              <a:buChar char="•"/>
            </a:pPr>
            <a:r>
              <a:rPr lang="en-US" sz="2000" b="1" dirty="0">
                <a:latin typeface="Arial" charset="0"/>
                <a:cs typeface="Arial" charset="0"/>
              </a:rPr>
              <a:t>Single-valued</a:t>
            </a:r>
            <a:r>
              <a:rPr lang="en-US" sz="2000" dirty="0">
                <a:latin typeface="Arial" charset="0"/>
                <a:cs typeface="Arial" charset="0"/>
              </a:rPr>
              <a:t> versus </a:t>
            </a:r>
            <a:r>
              <a:rPr lang="en-US" sz="2000" b="1" dirty="0">
                <a:latin typeface="Arial" charset="0"/>
                <a:cs typeface="Arial" charset="0"/>
              </a:rPr>
              <a:t>multivalued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attributes (e.g. Works On)</a:t>
            </a:r>
            <a:endParaRPr lang="en-US" sz="2000" dirty="0">
              <a:latin typeface="Arial" charset="0"/>
              <a:cs typeface="Arial" charset="0"/>
            </a:endParaRPr>
          </a:p>
          <a:p>
            <a:pPr lvl="2">
              <a:buFont typeface="Arial" charset="0"/>
              <a:buChar char="•"/>
            </a:pPr>
            <a:r>
              <a:rPr lang="en-US" sz="2000" b="1" dirty="0">
                <a:latin typeface="Arial" charset="0"/>
                <a:cs typeface="Arial" charset="0"/>
              </a:rPr>
              <a:t>Stored</a:t>
            </a:r>
            <a:r>
              <a:rPr lang="en-US" sz="2000" dirty="0">
                <a:latin typeface="Arial" charset="0"/>
                <a:cs typeface="Arial" charset="0"/>
              </a:rPr>
              <a:t> versus </a:t>
            </a:r>
            <a:r>
              <a:rPr lang="en-US" sz="2000" b="1" dirty="0">
                <a:latin typeface="Arial" charset="0"/>
                <a:cs typeface="Arial" charset="0"/>
              </a:rPr>
              <a:t>derived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attributes (e.g. Number of Employees)</a:t>
            </a:r>
            <a:endParaRPr lang="en-US" sz="2000" dirty="0">
              <a:latin typeface="Arial" charset="0"/>
              <a:cs typeface="Arial" charset="0"/>
            </a:endParaRPr>
          </a:p>
          <a:p>
            <a:pPr lvl="2">
              <a:buFont typeface="Arial" charset="0"/>
              <a:buChar char="•"/>
            </a:pPr>
            <a:r>
              <a:rPr lang="en-US" sz="2000" b="1" dirty="0">
                <a:latin typeface="Arial" charset="0"/>
                <a:cs typeface="Arial" charset="0"/>
              </a:rPr>
              <a:t>NULL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values (Supervisor for CEO)</a:t>
            </a:r>
            <a:endParaRPr lang="en-US" sz="2000" dirty="0">
              <a:latin typeface="Arial" charset="0"/>
              <a:cs typeface="Arial" charset="0"/>
            </a:endParaRPr>
          </a:p>
          <a:p>
            <a:pPr lvl="2">
              <a:buFont typeface="Arial" charset="0"/>
              <a:buChar char="•"/>
            </a:pPr>
            <a:r>
              <a:rPr lang="en-US" sz="2000" b="1" dirty="0">
                <a:latin typeface="Arial" charset="0"/>
                <a:cs typeface="Arial" charset="0"/>
              </a:rPr>
              <a:t>Complex</a:t>
            </a:r>
            <a:r>
              <a:rPr lang="en-US" sz="2000" dirty="0">
                <a:latin typeface="Arial" charset="0"/>
                <a:cs typeface="Arial" charset="0"/>
              </a:rPr>
              <a:t> attributes</a:t>
            </a:r>
          </a:p>
        </p:txBody>
      </p:sp>
    </p:spTree>
    <p:extLst>
      <p:ext uri="{BB962C8B-B14F-4D97-AF65-F5344CB8AC3E}">
        <p14:creationId xmlns:p14="http://schemas.microsoft.com/office/powerpoint/2010/main" val="88624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3" y="2715447"/>
            <a:ext cx="8683625" cy="365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3" y="1054037"/>
            <a:ext cx="8378825" cy="13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4373438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Examples of Attribute Types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44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0" y="1322064"/>
            <a:ext cx="8686800" cy="509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5053011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Relation Types – Simple Relation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834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4" y="1439934"/>
            <a:ext cx="8683625" cy="497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5195202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Relation Types – Ternary Relation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517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0" y="1619361"/>
            <a:ext cx="8686800" cy="487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5604594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Relation Types – Recursive Relation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7728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9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self study, please refer to:</a:t>
            </a:r>
          </a:p>
          <a:p>
            <a:r>
              <a:rPr lang="en-US" sz="2000" dirty="0" smtClean="0"/>
              <a:t>Chapter 1, 2 and 3 from 5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</a:t>
            </a:r>
          </a:p>
          <a:p>
            <a:r>
              <a:rPr lang="en-US" sz="2000" dirty="0" smtClean="0"/>
              <a:t>Chapter 1, 2 and 7 from 6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3726"/>
            <a:ext cx="18373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ea typeface="+mj-ea"/>
                <a:cs typeface="+mj-cs"/>
              </a:rPr>
              <a:t>References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940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7" y="1609599"/>
            <a:ext cx="8683625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4878259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Relation Types – 1:1 Cardinality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150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0" y="1538280"/>
            <a:ext cx="86836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6388663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Relation Types – M:N Cardinality Relation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40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4" y="904275"/>
            <a:ext cx="8683625" cy="55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2885250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Symbols Revisited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53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68" y="823194"/>
            <a:ext cx="8226425" cy="589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2885250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Symbols Revisited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660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80" y="348548"/>
            <a:ext cx="5887921" cy="6280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3338" y="1933080"/>
            <a:ext cx="3428768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Company Data Model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389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5" y="733335"/>
            <a:ext cx="8226425" cy="58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3130" y="178038"/>
            <a:ext cx="8878503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Company Data Model in UML (Unified Modeling Language)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13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70" y="1174754"/>
            <a:ext cx="7128933" cy="551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3338" y="493747"/>
            <a:ext cx="2764449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Bank Data Model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6383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27" y="135135"/>
            <a:ext cx="6234113" cy="660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6920" y="1409860"/>
            <a:ext cx="3147366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Airlines Data Model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833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3338" y="239747"/>
            <a:ext cx="1608133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Summary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3338" y="1077107"/>
            <a:ext cx="8228013" cy="4524375"/>
          </a:xfrm>
        </p:spPr>
        <p:txBody>
          <a:bodyPr>
            <a:normAutofit/>
          </a:bodyPr>
          <a:lstStyle/>
          <a:p>
            <a:pPr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Basic ER model concepts of entities and their attributes</a:t>
            </a:r>
          </a:p>
          <a:p>
            <a:pPr lvl="1"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Different types of attributes</a:t>
            </a:r>
          </a:p>
          <a:p>
            <a:pPr lvl="1"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Structural constraints on relationships</a:t>
            </a:r>
          </a:p>
          <a:p>
            <a:pPr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ER diagrams represent E-R schemas</a:t>
            </a:r>
          </a:p>
          <a:p>
            <a:pPr>
              <a:buFont typeface="Wingdings" charset="0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UML class diagrams relate to ER modeling concepts</a:t>
            </a:r>
          </a:p>
        </p:txBody>
      </p:sp>
    </p:spTree>
    <p:extLst>
      <p:ext uri="{BB962C8B-B14F-4D97-AF65-F5344CB8AC3E}">
        <p14:creationId xmlns:p14="http://schemas.microsoft.com/office/powerpoint/2010/main" val="374773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528"/>
            <a:ext cx="4660801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prstClr val="black"/>
                </a:solidFill>
                <a:latin typeface="+mn-lt"/>
              </a:rPr>
              <a:t>Revision: What is a Database?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1" y="1604963"/>
            <a:ext cx="3449578" cy="4524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Database 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dirty="0"/>
              <a:t>Collection of related data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dirty="0"/>
              <a:t>Known facts that can be recorded and that have implicit meaning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dirty="0" err="1"/>
              <a:t>Miniworld</a:t>
            </a:r>
            <a:r>
              <a:rPr lang="en-US" sz="2000" dirty="0"/>
              <a:t> or universe of discourse (</a:t>
            </a:r>
            <a:r>
              <a:rPr lang="en-US" sz="2000" dirty="0" err="1"/>
              <a:t>UoD</a:t>
            </a:r>
            <a:r>
              <a:rPr lang="en-US" sz="2000" dirty="0"/>
              <a:t>)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dirty="0"/>
              <a:t>Represents some aspect of the real world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dirty="0"/>
              <a:t>Logically coherent collection of data with inherent </a:t>
            </a:r>
            <a:r>
              <a:rPr lang="en-US" sz="2000" dirty="0" smtClean="0"/>
              <a:t>meaning</a:t>
            </a:r>
            <a:endParaRPr lang="en-US" sz="2000" dirty="0"/>
          </a:p>
          <a:p>
            <a:pPr marL="342900" lvl="1" indent="-342900">
              <a:buFont typeface="Arial"/>
              <a:buChar char="•"/>
            </a:pPr>
            <a:r>
              <a:rPr lang="en-US" sz="2000" dirty="0"/>
              <a:t>Built for a specific purpose</a:t>
            </a:r>
          </a:p>
          <a:p>
            <a:pPr marL="342900" lvl="1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78" y="1116151"/>
            <a:ext cx="5223417" cy="523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77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2" y="2529672"/>
            <a:ext cx="8378825" cy="40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84528"/>
            <a:ext cx="5088427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prstClr val="black"/>
                </a:solidFill>
                <a:latin typeface="+mn-lt"/>
              </a:rPr>
              <a:t>Revision: </a:t>
            </a:r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How is data organized?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304770"/>
            <a:ext cx="79303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Data is represented as entities and their related attributes.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Attributes have a logical meaning and an associated data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Attribute’s data type determines operations permitted on an attribute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Related entities form a mini world or </a:t>
            </a:r>
            <a:r>
              <a:rPr lang="en-US" sz="2000" dirty="0" smtClean="0"/>
              <a:t>universe of discourse</a:t>
            </a:r>
            <a:endParaRPr lang="en-US" sz="2000" dirty="0" smtClean="0"/>
          </a:p>
          <a:p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613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9" y="2342604"/>
            <a:ext cx="8226425" cy="449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14111"/>
            <a:ext cx="7081561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prstClr val="black"/>
                </a:solidFill>
                <a:latin typeface="+mn-lt"/>
              </a:rPr>
              <a:t>Revision: </a:t>
            </a:r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Single Database Multiple User Views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844" y="910169"/>
            <a:ext cx="83920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database may provide multiple different views to end users.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For example, student database can be used for Student and Financial Reports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Also, an inventory database can be used to manage purchases and sales orders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Multiple Users use the same underlying Conceptual Schema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physical storage of the data may be different than conceptual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87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6034" y="341119"/>
            <a:ext cx="3827991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Types of Database Users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368" y="949003"/>
            <a:ext cx="5712089" cy="5796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583" y="1481667"/>
            <a:ext cx="317266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Types of Database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DBA Staff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Casual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Application Programmers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Parametric Users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610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2" y="2034079"/>
            <a:ext cx="822960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8067082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Why are Databases also known as Backend Systems?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6" y="1005427"/>
            <a:ext cx="836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Most applications are built  on top of database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Many applications may end up using the same database instance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6706" y="2034079"/>
            <a:ext cx="8369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60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7090"/>
            <a:ext cx="68580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6706" y="235289"/>
            <a:ext cx="4138147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none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Phases in Database Design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267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4016820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Why have a Data Model?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500" y="1047750"/>
            <a:ext cx="64135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>A Data Model </a:t>
            </a:r>
            <a:r>
              <a:rPr lang="en-US" dirty="0" smtClean="0">
                <a:latin typeface="Arial" charset="0"/>
                <a:cs typeface="Arial" charset="0"/>
              </a:rPr>
              <a:t>simplifies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endParaRPr lang="en-US" b="1" dirty="0" smtClean="0">
              <a:latin typeface="Arial" charset="0"/>
              <a:cs typeface="Arial" charset="0"/>
            </a:endParaRPr>
          </a:p>
          <a:p>
            <a:pPr>
              <a:buFont typeface="Wingdings" charset="0"/>
              <a:buChar char="§"/>
            </a:pPr>
            <a:r>
              <a:rPr lang="en-US" b="1" dirty="0" smtClean="0">
                <a:latin typeface="Arial" charset="0"/>
                <a:cs typeface="Arial" charset="0"/>
              </a:rPr>
              <a:t>Requirements collection and analysis</a:t>
            </a:r>
          </a:p>
          <a:p>
            <a:pPr lvl="1">
              <a:buFont typeface="Wingdings" charset="0"/>
              <a:buChar char="§"/>
            </a:pPr>
            <a:r>
              <a:rPr lang="en-US" dirty="0" smtClean="0">
                <a:latin typeface="Arial" charset="0"/>
                <a:cs typeface="Arial" charset="0"/>
              </a:rPr>
              <a:t>Database designers interview prospective database users to understand and document data requirements</a:t>
            </a:r>
          </a:p>
          <a:p>
            <a:pPr lvl="1">
              <a:buFont typeface="Wingdings" charset="0"/>
              <a:buChar char="§"/>
            </a:pPr>
            <a:r>
              <a:rPr lang="en-US" dirty="0" smtClean="0">
                <a:latin typeface="Arial" charset="0"/>
                <a:cs typeface="Arial" charset="0"/>
              </a:rPr>
              <a:t>Result: </a:t>
            </a:r>
            <a:r>
              <a:rPr lang="en-US" b="1" dirty="0" smtClean="0">
                <a:latin typeface="Arial" charset="0"/>
                <a:cs typeface="Arial" charset="0"/>
              </a:rPr>
              <a:t>data requirements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>
              <a:buFont typeface="Wingdings" charset="0"/>
              <a:buChar char="§"/>
            </a:pPr>
            <a:r>
              <a:rPr lang="en-US" b="1" dirty="0" smtClean="0">
                <a:latin typeface="Arial" charset="0"/>
                <a:cs typeface="Arial" charset="0"/>
              </a:rPr>
              <a:t>Functional requirements </a:t>
            </a:r>
            <a:r>
              <a:rPr lang="en-US" dirty="0" smtClean="0">
                <a:latin typeface="Arial" charset="0"/>
                <a:cs typeface="Arial" charset="0"/>
              </a:rPr>
              <a:t>of the application</a:t>
            </a:r>
          </a:p>
          <a:p>
            <a:pPr lvl="1">
              <a:buFont typeface="Wingdings" charset="0"/>
              <a:buChar char="§"/>
            </a:pPr>
            <a:endParaRPr lang="en-US" dirty="0">
              <a:latin typeface="Arial" charset="0"/>
              <a:cs typeface="Arial" charset="0"/>
            </a:endParaRPr>
          </a:p>
          <a:p>
            <a:pPr>
              <a:buFont typeface="Wingdings" charset="0"/>
              <a:buChar char="§"/>
            </a:pPr>
            <a:r>
              <a:rPr lang="en-US" b="1" dirty="0" smtClean="0">
                <a:latin typeface="Arial" charset="0"/>
                <a:cs typeface="Arial" charset="0"/>
              </a:rPr>
              <a:t>Design of Conceptual schema </a:t>
            </a:r>
          </a:p>
          <a:p>
            <a:pPr lvl="1">
              <a:buFont typeface="Wingdings" charset="0"/>
              <a:buChar char="§"/>
            </a:pPr>
            <a:r>
              <a:rPr lang="en-US" dirty="0" smtClean="0">
                <a:latin typeface="Arial" charset="0"/>
                <a:cs typeface="Arial" charset="0"/>
              </a:rPr>
              <a:t>Conceptual design</a:t>
            </a:r>
          </a:p>
          <a:p>
            <a:pPr lvl="1">
              <a:buFont typeface="Wingdings" charset="0"/>
              <a:buChar char="§"/>
            </a:pPr>
            <a:r>
              <a:rPr lang="en-US" dirty="0" smtClean="0">
                <a:latin typeface="Arial" charset="0"/>
                <a:cs typeface="Arial" charset="0"/>
              </a:rPr>
              <a:t>Description of data requirements</a:t>
            </a:r>
          </a:p>
          <a:p>
            <a:pPr lvl="1">
              <a:buFont typeface="Wingdings" charset="0"/>
              <a:buChar char="§"/>
            </a:pPr>
            <a:r>
              <a:rPr lang="en-US" dirty="0" smtClean="0">
                <a:latin typeface="Arial" charset="0"/>
                <a:cs typeface="Arial" charset="0"/>
              </a:rPr>
              <a:t>Includes detailed descriptions of the entity types, relationships, and constraints</a:t>
            </a:r>
          </a:p>
          <a:p>
            <a:pPr lvl="1">
              <a:buFont typeface="Wingdings" charset="0"/>
              <a:buChar char="§"/>
            </a:pPr>
            <a:r>
              <a:rPr lang="en-US" dirty="0" smtClean="0">
                <a:latin typeface="Arial" charset="0"/>
                <a:cs typeface="Arial" charset="0"/>
              </a:rPr>
              <a:t>Transformed from high-level data model into implementation data model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Wingdings" charset="0"/>
              <a:buChar char="§"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7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612</Words>
  <Application>Microsoft Macintosh PowerPoint</Application>
  <PresentationFormat>On-screen Show (4:3)</PresentationFormat>
  <Paragraphs>103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Data Modeling: Data Modeling Using the Entity-Relationship Model  </vt:lpstr>
      <vt:lpstr>PowerPoint Presentation</vt:lpstr>
      <vt:lpstr>Revision: What is a Database?</vt:lpstr>
      <vt:lpstr>Revision: How is data organized?</vt:lpstr>
      <vt:lpstr>Revision: Single Database Multiple User Views</vt:lpstr>
      <vt:lpstr>Types of Database Users</vt:lpstr>
      <vt:lpstr>Why are Databases also known as Backend Systems?</vt:lpstr>
      <vt:lpstr>PowerPoint Presentation</vt:lpstr>
      <vt:lpstr>Why have a Data Model?</vt:lpstr>
      <vt:lpstr>An example database?</vt:lpstr>
      <vt:lpstr> Entity Relationship model</vt:lpstr>
      <vt:lpstr>Entities in an ER model</vt:lpstr>
      <vt:lpstr>Entity Type</vt:lpstr>
      <vt:lpstr> Key in an ER model</vt:lpstr>
      <vt:lpstr>Company Database: Entity and Attribute Types</vt:lpstr>
      <vt:lpstr>Examples of Attribute Types</vt:lpstr>
      <vt:lpstr>Relation Types – Simple Relation</vt:lpstr>
      <vt:lpstr>Relation Types – Ternary Relation</vt:lpstr>
      <vt:lpstr>Relation Types – Recursive Relation</vt:lpstr>
      <vt:lpstr>Relation Types – 1:1 Cardinality</vt:lpstr>
      <vt:lpstr>Relation Types – M:N Cardinality Relation</vt:lpstr>
      <vt:lpstr>Symbols Revisited</vt:lpstr>
      <vt:lpstr>Symbols Revisited</vt:lpstr>
      <vt:lpstr>Company Data Model</vt:lpstr>
      <vt:lpstr>Company Data Model in UML (Unified Modeling Language)</vt:lpstr>
      <vt:lpstr>Bank Data Model</vt:lpstr>
      <vt:lpstr>Airlines Data Model</vt:lpstr>
      <vt:lpstr>Summary</vt:lpstr>
    </vt:vector>
  </TitlesOfParts>
  <Company> Boise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Modeling: Data Modeling Using the Entity-Relationship Model  </dc:title>
  <dc:creator>Vijay Dialani</dc:creator>
  <cp:lastModifiedBy>Vijay Dialani</cp:lastModifiedBy>
  <cp:revision>18</cp:revision>
  <dcterms:created xsi:type="dcterms:W3CDTF">2014-01-26T20:07:06Z</dcterms:created>
  <dcterms:modified xsi:type="dcterms:W3CDTF">2014-01-26T21:55:18Z</dcterms:modified>
</cp:coreProperties>
</file>